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57" r:id="rId2"/>
    <p:sldId id="271" r:id="rId3"/>
    <p:sldId id="272" r:id="rId4"/>
    <p:sldId id="273" r:id="rId5"/>
    <p:sldId id="270" r:id="rId6"/>
    <p:sldId id="274" r:id="rId7"/>
    <p:sldId id="275" r:id="rId8"/>
    <p:sldId id="258" r:id="rId9"/>
    <p:sldId id="277" r:id="rId10"/>
    <p:sldId id="262" r:id="rId11"/>
    <p:sldId id="278" r:id="rId12"/>
    <p:sldId id="279" r:id="rId13"/>
    <p:sldId id="280" r:id="rId14"/>
    <p:sldId id="26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6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35"/>
    <p:restoredTop sz="63091"/>
  </p:normalViewPr>
  <p:slideViewPr>
    <p:cSldViewPr snapToGrid="0" snapToObjects="1">
      <p:cViewPr varScale="1">
        <p:scale>
          <a:sx n="62" d="100"/>
          <a:sy n="62" d="100"/>
        </p:scale>
        <p:origin x="118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F93EE8-826F-5D47-8901-E6BD066A54A8}" type="datetimeFigureOut">
              <a:rPr lang="en-US" smtClean="0"/>
              <a:t>5/14/18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7428CA-7684-FB4C-8D66-23E2349CD9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555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Shape 1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Briana</a:t>
            </a:r>
          </a:p>
          <a:p>
            <a:pPr lvl="0">
              <a:spcBef>
                <a:spcPts val="0"/>
              </a:spcBef>
              <a:buNone/>
            </a:pPr>
            <a:r>
              <a:rPr lang="en" dirty="0"/>
              <a:t>Welcome to women who code </a:t>
            </a:r>
            <a:r>
              <a:rPr lang="en" dirty="0" err="1"/>
              <a:t>rva</a:t>
            </a:r>
            <a:r>
              <a:rPr lang="en" dirty="0"/>
              <a:t>! </a:t>
            </a:r>
          </a:p>
          <a:p>
            <a:pPr lvl="0">
              <a:spcBef>
                <a:spcPts val="0"/>
              </a:spcBef>
              <a:buNone/>
            </a:pPr>
            <a:r>
              <a:rPr lang="en" dirty="0"/>
              <a:t>So excited to be here</a:t>
            </a:r>
            <a:r>
              <a:rPr lang="en-US" baseline="0" dirty="0"/>
              <a:t> hosting our second event during RVA tech week! </a:t>
            </a:r>
          </a:p>
          <a:p>
            <a:pPr lvl="0">
              <a:spcBef>
                <a:spcPts val="0"/>
              </a:spcBef>
              <a:buNone/>
            </a:pPr>
            <a:r>
              <a:rPr lang="en-US" baseline="0" dirty="0"/>
              <a:t>Are thrilled to be showing the screening of code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594885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Shape 2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Women who code</a:t>
            </a:r>
            <a:r>
              <a:rPr lang="en-US" baseline="0" dirty="0"/>
              <a:t> applaud her 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9182799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Shape 23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/>
              <a:t>SOOO many great</a:t>
            </a:r>
            <a:r>
              <a:rPr lang="en-US" baseline="0" dirty="0"/>
              <a:t> events popping up in our community 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baseline="0" dirty="0"/>
              <a:t>Bring a laptop and a friend 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baseline="0" dirty="0"/>
              <a:t>Time to invest in YOU 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baseline="0" dirty="0"/>
              <a:t>craft an exciting skill or develop a new one </a:t>
            </a:r>
          </a:p>
        </p:txBody>
      </p:sp>
    </p:spTree>
    <p:extLst>
      <p:ext uri="{BB962C8B-B14F-4D97-AF65-F5344CB8AC3E}">
        <p14:creationId xmlns:p14="http://schemas.microsoft.com/office/powerpoint/2010/main" val="18245068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Elisa --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F86B5D-2789-C44B-B801-675F5FCE784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4678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Elisa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F86B5D-2789-C44B-B801-675F5FCE784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6855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Shape 2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Briana and Michele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142802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Michele --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80744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Shape 1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Some sources estimate that up to 1M jobs will go unfilled by 2020 </a:t>
            </a:r>
          </a:p>
        </p:txBody>
      </p:sp>
    </p:spTree>
    <p:extLst>
      <p:ext uri="{BB962C8B-B14F-4D97-AF65-F5344CB8AC3E}">
        <p14:creationId xmlns:p14="http://schemas.microsoft.com/office/powerpoint/2010/main" val="2468127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Shape 11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/>
              <a:t>Michele -- </a:t>
            </a:r>
            <a:r>
              <a:rPr lang="en" dirty="0"/>
              <a:t>There’s a huge opportunity! NOTE: use the positive when talking about this. Today, women hold 51% of professional occupations, but only about a quarter of computing jobs. The opportunity is even greater amongst venture partners where women represent less than 5% and Venture Capital recipients where women represent about 7%. </a:t>
            </a:r>
          </a:p>
        </p:txBody>
      </p:sp>
    </p:spTree>
    <p:extLst>
      <p:ext uri="{BB962C8B-B14F-4D97-AF65-F5344CB8AC3E}">
        <p14:creationId xmlns:p14="http://schemas.microsoft.com/office/powerpoint/2010/main" val="11342906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Shape 1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So - who are we, and what is </a:t>
            </a:r>
            <a:r>
              <a:rPr lang="en" dirty="0" err="1"/>
              <a:t>WWCode</a:t>
            </a:r>
            <a:r>
              <a:rPr lang="en" dirty="0"/>
              <a:t> doing to help women leverage the opportunities in tech? </a:t>
            </a:r>
          </a:p>
        </p:txBody>
      </p:sp>
    </p:spTree>
    <p:extLst>
      <p:ext uri="{BB962C8B-B14F-4D97-AF65-F5344CB8AC3E}">
        <p14:creationId xmlns:p14="http://schemas.microsoft.com/office/powerpoint/2010/main" val="17623456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Shape 1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/>
              <a:t>We</a:t>
            </a:r>
            <a:r>
              <a:rPr lang="en-US" baseline="0" dirty="0"/>
              <a:t> are a global non profit 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7478551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Shape 1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All the places we are in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375658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Shape 1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Wwcode is powered by 400+ volunteers and We couldnt bring this network together without an aweseome core team some of whom you will hear from tonight. </a:t>
            </a: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Request for those interested in hosting an event, presenting, helping iwth one idea or joinging our core team to connect with us 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2078103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Shape 21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Together we </a:t>
            </a:r>
            <a:r>
              <a:rPr lang="en-US" dirty="0"/>
              <a:t>aim to provide</a:t>
            </a:r>
            <a:r>
              <a:rPr lang="en-US" baseline="0" dirty="0"/>
              <a:t> a forum for the amazing women technologists in Richmond to teach and learn from each other</a:t>
            </a:r>
            <a:r>
              <a:rPr lang="mr-IN" baseline="0" dirty="0"/>
              <a:t>…</a:t>
            </a:r>
            <a:r>
              <a:rPr lang="en-US" baseline="0" dirty="0"/>
              <a:t> why we are here today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967934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E4B37-2A6D-CF4B-8767-560131688063}" type="datetimeFigureOut">
              <a:rPr lang="en-US" smtClean="0"/>
              <a:t>5/14/18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994C46-7758-5642-A4E6-A83062A687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576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E4B37-2A6D-CF4B-8767-560131688063}" type="datetimeFigureOut">
              <a:rPr lang="en-US" smtClean="0"/>
              <a:t>5/14/18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994C46-7758-5642-A4E6-A83062A687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4015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E4B37-2A6D-CF4B-8767-560131688063}" type="datetimeFigureOut">
              <a:rPr lang="en-US" smtClean="0"/>
              <a:t>5/14/18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994C46-7758-5642-A4E6-A83062A687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4375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 txBox="1">
            <a:spLocks noGrp="1"/>
          </p:cNvSpPr>
          <p:nvPr>
            <p:ph type="title"/>
          </p:nvPr>
        </p:nvSpPr>
        <p:spPr>
          <a:xfrm>
            <a:off x="609600" y="46037"/>
            <a:ext cx="10972800" cy="11432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Clr>
                <a:srgbClr val="00B6AA"/>
              </a:buClr>
              <a:buFont typeface="Montserrat"/>
              <a:defRPr>
                <a:solidFill>
                  <a:srgbClr val="00B6AA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4967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509953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E4B37-2A6D-CF4B-8767-560131688063}" type="datetimeFigureOut">
              <a:rPr lang="en-US" smtClean="0"/>
              <a:t>5/14/18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994C46-7758-5642-A4E6-A83062A687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3844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E4B37-2A6D-CF4B-8767-560131688063}" type="datetimeFigureOut">
              <a:rPr lang="en-US" smtClean="0"/>
              <a:t>5/14/18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994C46-7758-5642-A4E6-A83062A687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3680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E4B37-2A6D-CF4B-8767-560131688063}" type="datetimeFigureOut">
              <a:rPr lang="en-US" smtClean="0"/>
              <a:t>5/14/18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994C46-7758-5642-A4E6-A83062A687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8863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E4B37-2A6D-CF4B-8767-560131688063}" type="datetimeFigureOut">
              <a:rPr lang="en-US" smtClean="0"/>
              <a:t>5/14/18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994C46-7758-5642-A4E6-A83062A687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4627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E4B37-2A6D-CF4B-8767-560131688063}" type="datetimeFigureOut">
              <a:rPr lang="en-US" smtClean="0"/>
              <a:t>5/14/18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994C46-7758-5642-A4E6-A83062A687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5176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E4B37-2A6D-CF4B-8767-560131688063}" type="datetimeFigureOut">
              <a:rPr lang="en-US" smtClean="0"/>
              <a:t>5/14/18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994C46-7758-5642-A4E6-A83062A687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808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E4B37-2A6D-CF4B-8767-560131688063}" type="datetimeFigureOut">
              <a:rPr lang="en-US" smtClean="0"/>
              <a:t>5/14/18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994C46-7758-5642-A4E6-A83062A687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4263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E4B37-2A6D-CF4B-8767-560131688063}" type="datetimeFigureOut">
              <a:rPr lang="en-US" smtClean="0"/>
              <a:t>5/14/18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994C46-7758-5642-A4E6-A83062A687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4452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5E4B37-2A6D-CF4B-8767-560131688063}" type="datetimeFigureOut">
              <a:rPr lang="en-US" smtClean="0"/>
              <a:t>5/14/18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994C46-7758-5642-A4E6-A83062A687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1707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omenwhocode.com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meetup.com/Women-Who-Code-Richmond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8.png"/><Relationship Id="rId18" Type="http://schemas.openxmlformats.org/officeDocument/2006/relationships/image" Target="../media/image23.png"/><Relationship Id="rId26" Type="http://schemas.openxmlformats.org/officeDocument/2006/relationships/image" Target="../media/image31.jpg"/><Relationship Id="rId3" Type="http://schemas.openxmlformats.org/officeDocument/2006/relationships/image" Target="../media/image8.png"/><Relationship Id="rId21" Type="http://schemas.openxmlformats.org/officeDocument/2006/relationships/image" Target="../media/image26.jpg"/><Relationship Id="rId34" Type="http://schemas.openxmlformats.org/officeDocument/2006/relationships/image" Target="../media/image39.jp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17" Type="http://schemas.openxmlformats.org/officeDocument/2006/relationships/image" Target="../media/image22.png"/><Relationship Id="rId25" Type="http://schemas.openxmlformats.org/officeDocument/2006/relationships/image" Target="../media/image30.jpg"/><Relationship Id="rId33" Type="http://schemas.openxmlformats.org/officeDocument/2006/relationships/image" Target="../media/image38.jp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21.png"/><Relationship Id="rId20" Type="http://schemas.openxmlformats.org/officeDocument/2006/relationships/image" Target="../media/image25.jpg"/><Relationship Id="rId29" Type="http://schemas.openxmlformats.org/officeDocument/2006/relationships/image" Target="../media/image34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24" Type="http://schemas.openxmlformats.org/officeDocument/2006/relationships/image" Target="../media/image29.jpg"/><Relationship Id="rId32" Type="http://schemas.openxmlformats.org/officeDocument/2006/relationships/image" Target="../media/image37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23" Type="http://schemas.openxmlformats.org/officeDocument/2006/relationships/image" Target="../media/image28.jpg"/><Relationship Id="rId28" Type="http://schemas.openxmlformats.org/officeDocument/2006/relationships/image" Target="../media/image33.jpg"/><Relationship Id="rId10" Type="http://schemas.openxmlformats.org/officeDocument/2006/relationships/image" Target="../media/image15.png"/><Relationship Id="rId19" Type="http://schemas.openxmlformats.org/officeDocument/2006/relationships/image" Target="../media/image24.jpg"/><Relationship Id="rId31" Type="http://schemas.openxmlformats.org/officeDocument/2006/relationships/image" Target="../media/image36.jp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Relationship Id="rId22" Type="http://schemas.openxmlformats.org/officeDocument/2006/relationships/image" Target="../media/image27.jpg"/><Relationship Id="rId27" Type="http://schemas.openxmlformats.org/officeDocument/2006/relationships/image" Target="../media/image32.jpg"/><Relationship Id="rId30" Type="http://schemas.openxmlformats.org/officeDocument/2006/relationships/image" Target="../media/image35.jpg"/><Relationship Id="rId8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Shape 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75683" y="0"/>
            <a:ext cx="34163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Shape 117" descr="WWCode_RVA_Binary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05428" y="1315866"/>
            <a:ext cx="7047133" cy="42262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643189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277516_685940804768882_1966823562_o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59"/>
          <a:stretch/>
        </p:blipFill>
        <p:spPr bwMode="auto">
          <a:xfrm>
            <a:off x="0" y="0"/>
            <a:ext cx="12192000" cy="7419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5" name="Shape 205"/>
          <p:cNvSpPr/>
          <p:nvPr/>
        </p:nvSpPr>
        <p:spPr>
          <a:xfrm>
            <a:off x="0" y="5235"/>
            <a:ext cx="12192000" cy="7414469"/>
          </a:xfrm>
          <a:prstGeom prst="rect">
            <a:avLst/>
          </a:prstGeom>
          <a:solidFill>
            <a:srgbClr val="00B6AA">
              <a:alpha val="7462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>
              <a:solidFill>
                <a:srgbClr val="00B6AA"/>
              </a:solidFill>
            </a:endParaRPr>
          </a:p>
        </p:txBody>
      </p:sp>
      <p:sp>
        <p:nvSpPr>
          <p:cNvPr id="206" name="Shape 206"/>
          <p:cNvSpPr txBox="1"/>
          <p:nvPr/>
        </p:nvSpPr>
        <p:spPr>
          <a:xfrm>
            <a:off x="-68400" y="2884051"/>
            <a:ext cx="12328800" cy="13128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 algn="ctr"/>
            <a:r>
              <a:rPr lang="en" sz="8000" dirty="0">
                <a:solidFill>
                  <a:srgbClr val="FEFFFF"/>
                </a:solidFill>
                <a:latin typeface="Calibri" charset="0"/>
                <a:ea typeface="Calibri" charset="0"/>
                <a:cs typeface="Calibri" charset="0"/>
                <a:sym typeface="Montserrat"/>
              </a:rPr>
              <a:t>#</a:t>
            </a:r>
            <a:r>
              <a:rPr lang="en" sz="8000" dirty="0" err="1">
                <a:solidFill>
                  <a:srgbClr val="FEFFFF"/>
                </a:solidFill>
                <a:latin typeface="Calibri" charset="0"/>
                <a:ea typeface="Calibri" charset="0"/>
                <a:cs typeface="Calibri" charset="0"/>
                <a:sym typeface="Montserrat"/>
              </a:rPr>
              <a:t>ApplaudHer</a:t>
            </a:r>
            <a:endParaRPr lang="en-US" sz="8000" dirty="0">
              <a:solidFill>
                <a:srgbClr val="FEFFFF"/>
              </a:solidFill>
              <a:latin typeface="Calibri" charset="0"/>
              <a:ea typeface="Calibri" charset="0"/>
              <a:cs typeface="Calibri" charset="0"/>
              <a:sym typeface="Montserrat"/>
            </a:endParaRPr>
          </a:p>
          <a:p>
            <a:pPr algn="ctr"/>
            <a:r>
              <a:rPr lang="en" sz="8000" dirty="0">
                <a:solidFill>
                  <a:srgbClr val="FEFFFF"/>
                </a:solidFill>
                <a:latin typeface="Calibri" charset="0"/>
                <a:ea typeface="Calibri" charset="0"/>
                <a:cs typeface="Calibri" charset="0"/>
                <a:sym typeface="Montserrat"/>
              </a:rPr>
              <a:t>  </a:t>
            </a:r>
            <a:endParaRPr lang="en-US" sz="8000" dirty="0">
              <a:solidFill>
                <a:srgbClr val="FEFFFF"/>
              </a:solidFill>
              <a:latin typeface="Calibri" charset="0"/>
              <a:ea typeface="Calibri" charset="0"/>
              <a:cs typeface="Calibri" charset="0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3920155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 txBox="1"/>
          <p:nvPr/>
        </p:nvSpPr>
        <p:spPr>
          <a:xfrm>
            <a:off x="524967" y="336088"/>
            <a:ext cx="6316000" cy="1242336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r>
              <a:rPr lang="en-US" sz="6400" dirty="0">
                <a:solidFill>
                  <a:srgbClr val="00B6AA"/>
                </a:solidFill>
                <a:latin typeface="Calibri" charset="0"/>
                <a:ea typeface="Calibri" charset="0"/>
                <a:cs typeface="Calibri" charset="0"/>
                <a:sym typeface="Montserrat"/>
              </a:rPr>
              <a:t>Upcoming </a:t>
            </a:r>
            <a:r>
              <a:rPr lang="en" sz="6400" dirty="0">
                <a:solidFill>
                  <a:srgbClr val="00B6AA"/>
                </a:solidFill>
                <a:latin typeface="Calibri" charset="0"/>
                <a:ea typeface="Calibri" charset="0"/>
                <a:cs typeface="Calibri" charset="0"/>
                <a:sym typeface="Montserrat"/>
              </a:rPr>
              <a:t>Events </a:t>
            </a:r>
          </a:p>
          <a:p>
            <a:endParaRPr lang="en-US" sz="4000" dirty="0">
              <a:solidFill>
                <a:srgbClr val="4C4C4B"/>
              </a:solidFill>
              <a:latin typeface="Calibri" charset="0"/>
              <a:ea typeface="Calibri" charset="0"/>
              <a:cs typeface="Calibri" charset="0"/>
              <a:sym typeface="Montserrat"/>
            </a:endParaRPr>
          </a:p>
          <a:p>
            <a:endParaRPr sz="4000" dirty="0">
              <a:solidFill>
                <a:srgbClr val="4C4C4B"/>
              </a:solidFill>
              <a:latin typeface="Calibri" charset="0"/>
              <a:ea typeface="Calibri" charset="0"/>
              <a:cs typeface="Calibri" charset="0"/>
              <a:sym typeface="Montserrat"/>
            </a:endParaRPr>
          </a:p>
          <a:p>
            <a:endParaRPr sz="4000" dirty="0">
              <a:solidFill>
                <a:srgbClr val="4C4C4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40" name="Shape 240" descr="16087770332_3bddb1d302_c.jpg"/>
          <p:cNvPicPr preferRelativeResize="0"/>
          <p:nvPr/>
        </p:nvPicPr>
        <p:blipFill rotWithShape="1">
          <a:blip r:embed="rId3">
            <a:alphaModFix/>
          </a:blip>
          <a:srcRect l="22455" r="26451"/>
          <a:stretch/>
        </p:blipFill>
        <p:spPr>
          <a:xfrm>
            <a:off x="6986266" y="0"/>
            <a:ext cx="5205733" cy="76996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hape 246"/>
          <p:cNvSpPr txBox="1">
            <a:spLocks/>
          </p:cNvSpPr>
          <p:nvPr/>
        </p:nvSpPr>
        <p:spPr>
          <a:xfrm>
            <a:off x="524967" y="2057400"/>
            <a:ext cx="5471160" cy="49676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" dirty="0"/>
          </a:p>
        </p:txBody>
      </p:sp>
      <p:sp>
        <p:nvSpPr>
          <p:cNvPr id="6" name="Shape 246"/>
          <p:cNvSpPr txBox="1">
            <a:spLocks/>
          </p:cNvSpPr>
          <p:nvPr/>
        </p:nvSpPr>
        <p:spPr>
          <a:xfrm>
            <a:off x="609599" y="1471608"/>
            <a:ext cx="6376667" cy="45104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57100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B6AA"/>
                </a:solidFill>
              </a:rPr>
              <a:t>How to get involved!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39892"/>
            <a:ext cx="10515600" cy="4351338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en-US" dirty="0"/>
              <a:t>Join Us </a:t>
            </a:r>
            <a:r>
              <a:rPr lang="mr-IN" dirty="0"/>
              <a:t>–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Sign up today at </a:t>
            </a:r>
            <a:r>
              <a:rPr lang="en-US" dirty="0">
                <a:hlinkClick r:id="rId3"/>
              </a:rPr>
              <a:t>www.womenwhocode.com</a:t>
            </a:r>
            <a:endParaRPr lang="en-US" dirty="0"/>
          </a:p>
          <a:p>
            <a:pPr lvl="1"/>
            <a:r>
              <a:rPr lang="en-US" dirty="0"/>
              <a:t>Register for meetups at </a:t>
            </a:r>
            <a:r>
              <a:rPr lang="en-US" dirty="0">
                <a:hlinkClick r:id="rId4"/>
              </a:rPr>
              <a:t>www.meetup.com/Women-Who-Code-Richmond</a:t>
            </a:r>
            <a:endParaRPr lang="en-US" dirty="0"/>
          </a:p>
          <a:p>
            <a:endParaRPr lang="en-US" sz="900" dirty="0"/>
          </a:p>
          <a:p>
            <a:r>
              <a:rPr lang="en-US" dirty="0"/>
              <a:t>Participate, participate, participate</a:t>
            </a:r>
          </a:p>
          <a:p>
            <a:endParaRPr lang="en-US" sz="800" dirty="0"/>
          </a:p>
          <a:p>
            <a:r>
              <a:rPr lang="en-US" dirty="0"/>
              <a:t>Send us ideas and feedback</a:t>
            </a:r>
          </a:p>
          <a:p>
            <a:endParaRPr lang="en-US" sz="900" dirty="0"/>
          </a:p>
          <a:p>
            <a:r>
              <a:rPr lang="en-US" dirty="0"/>
              <a:t>Lead (or help lead) a community or a single event</a:t>
            </a:r>
          </a:p>
          <a:p>
            <a:pPr lvl="1"/>
            <a:r>
              <a:rPr lang="en-US" dirty="0"/>
              <a:t>training, study groups, workshop, code circle</a:t>
            </a:r>
          </a:p>
          <a:p>
            <a:pPr lvl="1"/>
            <a:endParaRPr lang="en-US" sz="900" dirty="0"/>
          </a:p>
          <a:p>
            <a:r>
              <a:rPr lang="en-US" dirty="0"/>
              <a:t>Host an event </a:t>
            </a:r>
          </a:p>
          <a:p>
            <a:pPr lvl="1"/>
            <a:r>
              <a:rPr lang="en-US" dirty="0"/>
              <a:t>provide space, food and </a:t>
            </a:r>
            <a:r>
              <a:rPr lang="en-US" dirty="0" err="1"/>
              <a:t>Wifi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82972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B6AA"/>
                </a:solidFill>
              </a:rPr>
              <a:t>Stay Connected!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>
              <a:buNone/>
            </a:pPr>
            <a:r>
              <a:rPr lang="en-US" dirty="0" err="1"/>
              <a:t>womenwhocode.com</a:t>
            </a:r>
            <a:r>
              <a:rPr lang="en-US" dirty="0"/>
              <a:t>/</a:t>
            </a:r>
            <a:r>
              <a:rPr lang="en-US" dirty="0" err="1"/>
              <a:t>richmond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meetup.com</a:t>
            </a:r>
            <a:r>
              <a:rPr lang="en-US" dirty="0"/>
              <a:t>/women-who-code-</a:t>
            </a:r>
            <a:r>
              <a:rPr lang="en-US" dirty="0" err="1"/>
              <a:t>richmond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@</a:t>
            </a:r>
            <a:r>
              <a:rPr lang="en-US" dirty="0" err="1"/>
              <a:t>wwcoderichmond</a:t>
            </a:r>
            <a:r>
              <a:rPr lang="en-US" dirty="0"/>
              <a:t>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facebook.com</a:t>
            </a:r>
            <a:r>
              <a:rPr lang="en-US" dirty="0"/>
              <a:t>/</a:t>
            </a:r>
            <a:r>
              <a:rPr lang="en-US" dirty="0" err="1"/>
              <a:t>WWCodeRichmond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wwcrva-slack.herokuapp.com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03523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Shape 251" descr="WWCode_RVA_Grey.png"/>
          <p:cNvPicPr preferRelativeResize="0"/>
          <p:nvPr/>
        </p:nvPicPr>
        <p:blipFill>
          <a:blip r:embed="rId3">
            <a:alphaModFix amt="8000"/>
          </a:blip>
          <a:stretch>
            <a:fillRect/>
          </a:stretch>
        </p:blipFill>
        <p:spPr>
          <a:xfrm>
            <a:off x="320495" y="1"/>
            <a:ext cx="11551015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Shape 252"/>
          <p:cNvSpPr txBox="1">
            <a:spLocks noGrp="1"/>
          </p:cNvSpPr>
          <p:nvPr>
            <p:ph type="ctrTitle"/>
          </p:nvPr>
        </p:nvSpPr>
        <p:spPr>
          <a:xfrm>
            <a:off x="914400" y="2655789"/>
            <a:ext cx="10363200" cy="1546400"/>
          </a:xfrm>
          <a:prstGeom prst="rect">
            <a:avLst/>
          </a:prstGeom>
        </p:spPr>
        <p:txBody>
          <a:bodyPr vert="horz" lIns="121900" tIns="121900" rIns="121900" bIns="121900" rtlCol="0" anchor="ctr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 sz="9600">
                <a:solidFill>
                  <a:srgbClr val="00B6AA"/>
                </a:solidFill>
                <a:latin typeface="Montserrat"/>
                <a:ea typeface="Montserrat"/>
                <a:cs typeface="Montserrat"/>
                <a:sym typeface="Montserrat"/>
              </a:rPr>
              <a:t>THANK YOU! </a:t>
            </a:r>
          </a:p>
        </p:txBody>
      </p:sp>
    </p:spTree>
    <p:extLst>
      <p:ext uri="{BB962C8B-B14F-4D97-AF65-F5344CB8AC3E}">
        <p14:creationId xmlns:p14="http://schemas.microsoft.com/office/powerpoint/2010/main" val="10304469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/>
          <p:nvPr/>
        </p:nvSpPr>
        <p:spPr>
          <a:xfrm>
            <a:off x="167" y="2373200"/>
            <a:ext cx="12192000" cy="4298800"/>
          </a:xfrm>
          <a:prstGeom prst="rect">
            <a:avLst/>
          </a:prstGeom>
          <a:noFill/>
          <a:ln>
            <a:noFill/>
          </a:ln>
        </p:spPr>
        <p:txBody>
          <a:bodyPr wrap="square" lIns="121900" tIns="121900" rIns="121900" bIns="121900" anchor="b" anchorCtr="0">
            <a:noAutofit/>
          </a:bodyPr>
          <a:lstStyle/>
          <a:p>
            <a:r>
              <a:rPr lang="en" sz="10000" dirty="0">
                <a:solidFill>
                  <a:srgbClr val="00B6AA"/>
                </a:solidFill>
                <a:latin typeface="Calibri Regular" charset="0"/>
                <a:ea typeface="Calibri Regular" charset="0"/>
                <a:cs typeface="Calibri Regular" charset="0"/>
                <a:sym typeface="Montserrat"/>
              </a:rPr>
              <a:t> “DEAR WOMEN,</a:t>
            </a:r>
          </a:p>
          <a:p>
            <a:r>
              <a:rPr lang="en" sz="10000" dirty="0">
                <a:solidFill>
                  <a:srgbClr val="00B6AA"/>
                </a:solidFill>
                <a:latin typeface="Calibri Regular" charset="0"/>
                <a:ea typeface="Calibri Regular" charset="0"/>
                <a:cs typeface="Calibri Regular" charset="0"/>
                <a:sym typeface="Montserrat"/>
              </a:rPr>
              <a:t>  WE NEED YOU”</a:t>
            </a:r>
          </a:p>
          <a:p>
            <a:pPr marL="7315017" indent="609585"/>
            <a:endParaRPr sz="3200" dirty="0">
              <a:latin typeface="Calibri Regular" charset="0"/>
              <a:ea typeface="Calibri Regular" charset="0"/>
              <a:cs typeface="Calibri Regular" charset="0"/>
              <a:sym typeface="Montserrat"/>
            </a:endParaRPr>
          </a:p>
          <a:p>
            <a:pPr marL="6095848" indent="609585"/>
            <a:r>
              <a:rPr lang="en" sz="3200" dirty="0">
                <a:latin typeface="Calibri Regular" charset="0"/>
                <a:ea typeface="Calibri Regular" charset="0"/>
                <a:cs typeface="Calibri Regular" charset="0"/>
                <a:sym typeface="Montserrat"/>
              </a:rPr>
              <a:t>-The Tech Industry</a:t>
            </a:r>
          </a:p>
          <a:p>
            <a:pPr algn="ctr"/>
            <a:endParaRPr sz="9333" dirty="0">
              <a:solidFill>
                <a:srgbClr val="00B6AA"/>
              </a:solidFill>
              <a:latin typeface="Calibri Regular" charset="0"/>
              <a:ea typeface="Calibri Regular" charset="0"/>
              <a:cs typeface="Calibri Regular" charset="0"/>
              <a:sym typeface="Montserrat"/>
            </a:endParaRPr>
          </a:p>
        </p:txBody>
      </p:sp>
      <p:sp>
        <p:nvSpPr>
          <p:cNvPr id="99" name="Shape 99"/>
          <p:cNvSpPr txBox="1"/>
          <p:nvPr/>
        </p:nvSpPr>
        <p:spPr>
          <a:xfrm>
            <a:off x="0" y="6126597"/>
            <a:ext cx="12192000" cy="680400"/>
          </a:xfrm>
          <a:prstGeom prst="rect">
            <a:avLst/>
          </a:prstGeom>
          <a:noFill/>
          <a:ln>
            <a:noFill/>
          </a:ln>
        </p:spPr>
        <p:txBody>
          <a:bodyPr wrap="square" lIns="121900" tIns="121900" rIns="121900" bIns="121900" anchor="ctr" anchorCtr="0">
            <a:noAutofit/>
          </a:bodyPr>
          <a:lstStyle/>
          <a:p>
            <a:r>
              <a:rPr lang="en" sz="1600" dirty="0">
                <a:solidFill>
                  <a:srgbClr val="777777"/>
                </a:solidFill>
                <a:latin typeface="Calibri Regular" charset="0"/>
                <a:ea typeface="Calibri Regular" charset="0"/>
                <a:cs typeface="Calibri Regular" charset="0"/>
                <a:sym typeface="Montserrat"/>
              </a:rPr>
              <a:t>  							   							</a:t>
            </a:r>
          </a:p>
        </p:txBody>
      </p:sp>
    </p:spTree>
    <p:extLst>
      <p:ext uri="{BB962C8B-B14F-4D97-AF65-F5344CB8AC3E}">
        <p14:creationId xmlns:p14="http://schemas.microsoft.com/office/powerpoint/2010/main" val="10343462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/>
          <p:nvPr/>
        </p:nvSpPr>
        <p:spPr>
          <a:xfrm>
            <a:off x="740600" y="-15533"/>
            <a:ext cx="10674000" cy="5291200"/>
          </a:xfrm>
          <a:prstGeom prst="rect">
            <a:avLst/>
          </a:prstGeom>
          <a:noFill/>
          <a:ln>
            <a:noFill/>
          </a:ln>
        </p:spPr>
        <p:txBody>
          <a:bodyPr wrap="square" lIns="121900" tIns="121900" rIns="121900" bIns="121900" anchor="ctr" anchorCtr="0">
            <a:noAutofit/>
          </a:bodyPr>
          <a:lstStyle/>
          <a:p>
            <a:r>
              <a:rPr lang="en" sz="5333" dirty="0">
                <a:solidFill>
                  <a:srgbClr val="333333"/>
                </a:solidFill>
                <a:latin typeface="Calibri Regular" charset="0"/>
                <a:ea typeface="Calibri Regular" charset="0"/>
                <a:cs typeface="Calibri Regular" charset="0"/>
                <a:sym typeface="Montserrat"/>
              </a:rPr>
              <a:t>Tech jobs are growing. </a:t>
            </a:r>
            <a:r>
              <a:rPr lang="en" sz="5333" dirty="0">
                <a:solidFill>
                  <a:srgbClr val="00B6AA"/>
                </a:solidFill>
                <a:latin typeface="Calibri Regular" charset="0"/>
                <a:ea typeface="Calibri Regular" charset="0"/>
                <a:cs typeface="Calibri Regular" charset="0"/>
                <a:sym typeface="Montserrat"/>
              </a:rPr>
              <a:t>Fast</a:t>
            </a:r>
            <a:r>
              <a:rPr lang="en" sz="5333" dirty="0">
                <a:solidFill>
                  <a:srgbClr val="4C4C4B"/>
                </a:solidFill>
                <a:latin typeface="Calibri Regular" charset="0"/>
                <a:ea typeface="Calibri Regular" charset="0"/>
                <a:cs typeface="Calibri Regular" charset="0"/>
                <a:sym typeface="Montserrat"/>
              </a:rPr>
              <a:t>.</a:t>
            </a:r>
          </a:p>
          <a:p>
            <a:endParaRPr sz="5333" dirty="0">
              <a:solidFill>
                <a:srgbClr val="333333"/>
              </a:solidFill>
              <a:latin typeface="Calibri Regular" charset="0"/>
              <a:ea typeface="Calibri Regular" charset="0"/>
              <a:cs typeface="Calibri Regular" charset="0"/>
              <a:sym typeface="Montserrat"/>
            </a:endParaRPr>
          </a:p>
          <a:p>
            <a:r>
              <a:rPr lang="en" sz="5333" dirty="0">
                <a:solidFill>
                  <a:srgbClr val="333333"/>
                </a:solidFill>
                <a:latin typeface="Calibri Regular" charset="0"/>
                <a:ea typeface="Calibri Regular" charset="0"/>
                <a:cs typeface="Calibri Regular" charset="0"/>
                <a:sym typeface="Montserrat"/>
              </a:rPr>
              <a:t>THE MARKET IS NOT PREPARED TO FILL </a:t>
            </a:r>
            <a:r>
              <a:rPr lang="en" sz="5333" dirty="0">
                <a:solidFill>
                  <a:srgbClr val="00B6AA"/>
                </a:solidFill>
                <a:latin typeface="Calibri Regular" charset="0"/>
                <a:ea typeface="Calibri Regular" charset="0"/>
                <a:cs typeface="Calibri Regular" charset="0"/>
                <a:sym typeface="Montserrat"/>
              </a:rPr>
              <a:t>600,000+</a:t>
            </a:r>
            <a:r>
              <a:rPr lang="en" sz="5333" dirty="0">
                <a:solidFill>
                  <a:srgbClr val="333333"/>
                </a:solidFill>
                <a:latin typeface="Calibri Regular" charset="0"/>
                <a:ea typeface="Calibri Regular" charset="0"/>
                <a:cs typeface="Calibri Regular" charset="0"/>
                <a:sym typeface="Montserra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375564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 txBox="1"/>
          <p:nvPr/>
        </p:nvSpPr>
        <p:spPr>
          <a:xfrm>
            <a:off x="203200" y="1173200"/>
            <a:ext cx="7636800" cy="4048000"/>
          </a:xfrm>
          <a:prstGeom prst="rect">
            <a:avLst/>
          </a:prstGeom>
          <a:noFill/>
          <a:ln>
            <a:noFill/>
          </a:ln>
        </p:spPr>
        <p:txBody>
          <a:bodyPr wrap="square" lIns="121900" tIns="121900" rIns="121900" bIns="121900" anchor="t" anchorCtr="0">
            <a:noAutofit/>
          </a:bodyPr>
          <a:lstStyle/>
          <a:p>
            <a:pPr>
              <a:lnSpc>
                <a:spcPct val="200000"/>
              </a:lnSpc>
            </a:pPr>
            <a:r>
              <a:rPr lang="en" sz="3200" dirty="0">
                <a:solidFill>
                  <a:srgbClr val="00B6AA"/>
                </a:solidFill>
                <a:latin typeface="Calibri Regular" charset="0"/>
                <a:ea typeface="Calibri Regular" charset="0"/>
                <a:cs typeface="Calibri Regular" charset="0"/>
                <a:sym typeface="Montserrat"/>
              </a:rPr>
              <a:t>51%</a:t>
            </a:r>
            <a:r>
              <a:rPr lang="en" sz="3200" dirty="0">
                <a:solidFill>
                  <a:srgbClr val="333333"/>
                </a:solidFill>
                <a:latin typeface="Calibri Regular" charset="0"/>
                <a:ea typeface="Calibri Regular" charset="0"/>
                <a:cs typeface="Calibri Regular" charset="0"/>
                <a:sym typeface="Montserrat"/>
              </a:rPr>
              <a:t> of professional occupations </a:t>
            </a:r>
          </a:p>
          <a:p>
            <a:pPr>
              <a:lnSpc>
                <a:spcPct val="200000"/>
              </a:lnSpc>
            </a:pPr>
            <a:r>
              <a:rPr lang="en" sz="3200" dirty="0">
                <a:solidFill>
                  <a:srgbClr val="00B6AA"/>
                </a:solidFill>
                <a:latin typeface="Calibri Regular" charset="0"/>
                <a:ea typeface="Calibri Regular" charset="0"/>
                <a:cs typeface="Calibri Regular" charset="0"/>
                <a:sym typeface="Montserrat"/>
              </a:rPr>
              <a:t>26%</a:t>
            </a:r>
            <a:r>
              <a:rPr lang="en" sz="3200" dirty="0">
                <a:solidFill>
                  <a:srgbClr val="333333"/>
                </a:solidFill>
                <a:latin typeface="Calibri Regular" charset="0"/>
                <a:ea typeface="Calibri Regular" charset="0"/>
                <a:cs typeface="Calibri Regular" charset="0"/>
                <a:sym typeface="Montserrat"/>
              </a:rPr>
              <a:t> of 3.8 million computing jobs</a:t>
            </a:r>
          </a:p>
          <a:p>
            <a:pPr>
              <a:lnSpc>
                <a:spcPct val="200000"/>
              </a:lnSpc>
              <a:spcBef>
                <a:spcPts val="800"/>
              </a:spcBef>
            </a:pPr>
            <a:r>
              <a:rPr lang="en" sz="3200" dirty="0">
                <a:solidFill>
                  <a:srgbClr val="00B6AA"/>
                </a:solidFill>
                <a:latin typeface="Calibri Regular" charset="0"/>
                <a:ea typeface="Calibri Regular" charset="0"/>
                <a:cs typeface="Calibri Regular" charset="0"/>
                <a:sym typeface="Montserrat"/>
              </a:rPr>
              <a:t>4.2% </a:t>
            </a:r>
            <a:r>
              <a:rPr lang="en" sz="3200" dirty="0">
                <a:solidFill>
                  <a:srgbClr val="333333"/>
                </a:solidFill>
                <a:latin typeface="Calibri Regular" charset="0"/>
                <a:ea typeface="Calibri Regular" charset="0"/>
                <a:cs typeface="Calibri Regular" charset="0"/>
                <a:sym typeface="Montserrat"/>
              </a:rPr>
              <a:t>of investing Venture Partners</a:t>
            </a:r>
          </a:p>
          <a:p>
            <a:pPr>
              <a:lnSpc>
                <a:spcPct val="200000"/>
              </a:lnSpc>
              <a:spcBef>
                <a:spcPts val="800"/>
              </a:spcBef>
            </a:pPr>
            <a:r>
              <a:rPr lang="en" sz="3200" dirty="0">
                <a:solidFill>
                  <a:srgbClr val="00B6AA"/>
                </a:solidFill>
                <a:latin typeface="Calibri Regular" charset="0"/>
                <a:ea typeface="Calibri Regular" charset="0"/>
                <a:cs typeface="Calibri Regular" charset="0"/>
                <a:sym typeface="Montserrat"/>
              </a:rPr>
              <a:t>7% </a:t>
            </a:r>
            <a:r>
              <a:rPr lang="en" sz="3200" dirty="0">
                <a:solidFill>
                  <a:srgbClr val="333333"/>
                </a:solidFill>
                <a:latin typeface="Calibri Regular" charset="0"/>
                <a:ea typeface="Calibri Regular" charset="0"/>
                <a:cs typeface="Calibri Regular" charset="0"/>
                <a:sym typeface="Montserrat"/>
              </a:rPr>
              <a:t>of Venture Capital recipients</a:t>
            </a:r>
          </a:p>
          <a:p>
            <a:pPr>
              <a:lnSpc>
                <a:spcPct val="200000"/>
              </a:lnSpc>
            </a:pPr>
            <a:endParaRPr sz="3200" dirty="0">
              <a:solidFill>
                <a:srgbClr val="535353"/>
              </a:solidFill>
              <a:latin typeface="Calibri Regular" charset="0"/>
              <a:ea typeface="Calibri Regular" charset="0"/>
              <a:cs typeface="Calibri Regular" charset="0"/>
              <a:sym typeface="Montserrat"/>
            </a:endParaRPr>
          </a:p>
          <a:p>
            <a:pPr>
              <a:lnSpc>
                <a:spcPct val="200000"/>
              </a:lnSpc>
            </a:pPr>
            <a:endParaRPr sz="3200" dirty="0">
              <a:solidFill>
                <a:srgbClr val="535353"/>
              </a:solidFill>
              <a:latin typeface="Calibri Regular" charset="0"/>
              <a:ea typeface="Calibri Regular" charset="0"/>
              <a:cs typeface="Calibri Regular" charset="0"/>
              <a:sym typeface="Montserra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33758" r="22584"/>
          <a:stretch/>
        </p:blipFill>
        <p:spPr>
          <a:xfrm>
            <a:off x="7666529" y="0"/>
            <a:ext cx="4511189" cy="6871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4234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Shape 143" descr="CMC 1663.JPG"/>
          <p:cNvPicPr preferRelativeResize="0"/>
          <p:nvPr/>
        </p:nvPicPr>
        <p:blipFill rotWithShape="1">
          <a:blip r:embed="rId3">
            <a:alphaModFix/>
          </a:blip>
          <a:srcRect l="24925" t="23055" r="29715" b="25743"/>
          <a:stretch/>
        </p:blipFill>
        <p:spPr>
          <a:xfrm>
            <a:off x="8165100" y="0"/>
            <a:ext cx="4050064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Shape 144"/>
          <p:cNvSpPr/>
          <p:nvPr/>
        </p:nvSpPr>
        <p:spPr>
          <a:xfrm>
            <a:off x="355600" y="568267"/>
            <a:ext cx="6959600" cy="3752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>
              <a:buSzPct val="25000"/>
            </a:pPr>
            <a:r>
              <a:rPr lang="en" sz="5600" dirty="0">
                <a:solidFill>
                  <a:srgbClr val="00B6AA"/>
                </a:solidFill>
                <a:latin typeface="Calibri Regular" charset="0"/>
                <a:ea typeface="Calibri Regular" charset="0"/>
                <a:cs typeface="Calibri Regular" charset="0"/>
                <a:sym typeface="Montserrat"/>
              </a:rPr>
              <a:t>OUR MISSION</a:t>
            </a:r>
            <a:r>
              <a:rPr lang="en" sz="5600" dirty="0">
                <a:solidFill>
                  <a:srgbClr val="535353"/>
                </a:solidFill>
                <a:latin typeface="Calibri Regular" charset="0"/>
                <a:ea typeface="Calibri Regular" charset="0"/>
                <a:cs typeface="Calibri Regular" charset="0"/>
                <a:sym typeface="Montserrat"/>
              </a:rPr>
              <a:t> Inspiring women to excel in technology careers. </a:t>
            </a:r>
          </a:p>
        </p:txBody>
      </p:sp>
      <p:pic>
        <p:nvPicPr>
          <p:cNvPr id="145" name="Shape 1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52366" y="5691601"/>
            <a:ext cx="1366065" cy="6637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73726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Shape 162"/>
          <p:cNvPicPr preferRelativeResize="0"/>
          <p:nvPr/>
        </p:nvPicPr>
        <p:blipFill rotWithShape="1">
          <a:blip r:embed="rId3">
            <a:alphaModFix/>
          </a:blip>
          <a:srcRect l="38143" r="19322"/>
          <a:stretch/>
        </p:blipFill>
        <p:spPr>
          <a:xfrm>
            <a:off x="7817179" y="0"/>
            <a:ext cx="437134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Shape 163"/>
          <p:cNvSpPr txBox="1"/>
          <p:nvPr/>
        </p:nvSpPr>
        <p:spPr>
          <a:xfrm>
            <a:off x="1016900" y="-596467"/>
            <a:ext cx="5744400" cy="7846000"/>
          </a:xfrm>
          <a:prstGeom prst="rect">
            <a:avLst/>
          </a:prstGeom>
          <a:noFill/>
          <a:ln>
            <a:noFill/>
          </a:ln>
        </p:spPr>
        <p:txBody>
          <a:bodyPr wrap="square" lIns="121900" tIns="121900" rIns="121900" bIns="121900" anchor="ctr" anchorCtr="0">
            <a:noAutofit/>
          </a:bodyPr>
          <a:lstStyle/>
          <a:p>
            <a:pPr algn="ctr"/>
            <a:r>
              <a:rPr lang="en" sz="8000" dirty="0">
                <a:solidFill>
                  <a:srgbClr val="00B6AA"/>
                </a:solidFill>
                <a:latin typeface="Calibri Regular" charset="0"/>
                <a:ea typeface="Calibri Regular" charset="0"/>
                <a:cs typeface="Calibri Regular" charset="0"/>
                <a:sym typeface="Montserrat"/>
              </a:rPr>
              <a:t>60</a:t>
            </a:r>
            <a:r>
              <a:rPr lang="en" sz="4267" dirty="0">
                <a:solidFill>
                  <a:srgbClr val="00B6AA"/>
                </a:solidFill>
                <a:latin typeface="Calibri Regular" charset="0"/>
                <a:ea typeface="Calibri Regular" charset="0"/>
                <a:cs typeface="Calibri Regular" charset="0"/>
                <a:sym typeface="Montserrat"/>
              </a:rPr>
              <a:t> </a:t>
            </a:r>
          </a:p>
          <a:p>
            <a:pPr algn="ctr"/>
            <a:r>
              <a:rPr lang="en" sz="4800" dirty="0">
                <a:solidFill>
                  <a:srgbClr val="535353"/>
                </a:solidFill>
                <a:latin typeface="Calibri Regular" charset="0"/>
                <a:ea typeface="Calibri Regular" charset="0"/>
                <a:cs typeface="Calibri Regular" charset="0"/>
                <a:sym typeface="Montserrat"/>
              </a:rPr>
              <a:t>cities</a:t>
            </a:r>
          </a:p>
          <a:p>
            <a:pPr algn="ctr">
              <a:lnSpc>
                <a:spcPct val="115000"/>
              </a:lnSpc>
            </a:pPr>
            <a:endParaRPr sz="2400" dirty="0">
              <a:solidFill>
                <a:srgbClr val="535353"/>
              </a:solidFill>
              <a:latin typeface="Calibri Regular" charset="0"/>
              <a:ea typeface="Calibri Regular" charset="0"/>
              <a:cs typeface="Calibri Regular" charset="0"/>
              <a:sym typeface="Montserrat"/>
            </a:endParaRPr>
          </a:p>
          <a:p>
            <a:pPr algn="ctr"/>
            <a:r>
              <a:rPr lang="en" sz="8000" dirty="0">
                <a:solidFill>
                  <a:srgbClr val="00B6AA"/>
                </a:solidFill>
                <a:latin typeface="Calibri Regular" charset="0"/>
                <a:ea typeface="Calibri Regular" charset="0"/>
                <a:cs typeface="Calibri Regular" charset="0"/>
                <a:sym typeface="Montserrat"/>
              </a:rPr>
              <a:t>20</a:t>
            </a:r>
            <a:r>
              <a:rPr lang="en" sz="4267" dirty="0">
                <a:solidFill>
                  <a:srgbClr val="00B6AA"/>
                </a:solidFill>
                <a:latin typeface="Calibri Regular" charset="0"/>
                <a:ea typeface="Calibri Regular" charset="0"/>
                <a:cs typeface="Calibri Regular" charset="0"/>
                <a:sym typeface="Montserrat"/>
              </a:rPr>
              <a:t> </a:t>
            </a:r>
          </a:p>
          <a:p>
            <a:pPr algn="ctr"/>
            <a:r>
              <a:rPr lang="en" sz="4800" dirty="0">
                <a:solidFill>
                  <a:srgbClr val="535353"/>
                </a:solidFill>
                <a:latin typeface="Calibri Regular" charset="0"/>
                <a:ea typeface="Calibri Regular" charset="0"/>
                <a:cs typeface="Calibri Regular" charset="0"/>
                <a:sym typeface="Montserrat"/>
              </a:rPr>
              <a:t>countries</a:t>
            </a:r>
          </a:p>
        </p:txBody>
      </p:sp>
    </p:spTree>
    <p:extLst>
      <p:ext uri="{BB962C8B-B14F-4D97-AF65-F5344CB8AC3E}">
        <p14:creationId xmlns:p14="http://schemas.microsoft.com/office/powerpoint/2010/main" val="5652447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Shape 174" descr="WWCode Map copy.jpg"/>
          <p:cNvPicPr preferRelativeResize="0"/>
          <p:nvPr/>
        </p:nvPicPr>
        <p:blipFill rotWithShape="1">
          <a:blip r:embed="rId3">
            <a:alphaModFix/>
          </a:blip>
          <a:srcRect l="12600" t="11691" r="11814"/>
          <a:stretch/>
        </p:blipFill>
        <p:spPr>
          <a:xfrm>
            <a:off x="5684333" y="2539999"/>
            <a:ext cx="6507667" cy="4276608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Shape 175"/>
          <p:cNvSpPr txBox="1"/>
          <p:nvPr/>
        </p:nvSpPr>
        <p:spPr>
          <a:xfrm>
            <a:off x="88700" y="-371467"/>
            <a:ext cx="12002000" cy="22860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 anchorCtr="0">
            <a:noAutofit/>
          </a:bodyPr>
          <a:lstStyle/>
          <a:p>
            <a:r>
              <a:rPr lang="en" sz="6800" dirty="0">
                <a:solidFill>
                  <a:srgbClr val="535353"/>
                </a:solidFill>
                <a:latin typeface="Calibri Regular" charset="0"/>
                <a:ea typeface="Calibri Regular" charset="0"/>
                <a:cs typeface="Calibri Regular" charset="0"/>
                <a:sym typeface="Montserrat"/>
              </a:rPr>
              <a:t>OUR GLOBAL COMMUNITY</a:t>
            </a:r>
          </a:p>
        </p:txBody>
      </p:sp>
      <p:sp>
        <p:nvSpPr>
          <p:cNvPr id="176" name="Shape 176"/>
          <p:cNvSpPr txBox="1"/>
          <p:nvPr/>
        </p:nvSpPr>
        <p:spPr>
          <a:xfrm>
            <a:off x="552267" y="892391"/>
            <a:ext cx="4058800" cy="5916000"/>
          </a:xfrm>
          <a:prstGeom prst="rect">
            <a:avLst/>
          </a:prstGeom>
          <a:noFill/>
          <a:ln>
            <a:noFill/>
          </a:ln>
        </p:spPr>
        <p:txBody>
          <a:bodyPr wrap="square" lIns="121900" tIns="121900" rIns="121900" bIns="121900" anchor="ctr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" sz="2400" dirty="0">
                <a:solidFill>
                  <a:srgbClr val="00B6AA"/>
                </a:solidFill>
                <a:latin typeface="Calibri Regular" charset="0"/>
                <a:ea typeface="Calibri Regular" charset="0"/>
                <a:cs typeface="Calibri Regular" charset="0"/>
                <a:sym typeface="Montserrat"/>
              </a:rPr>
              <a:t>US Cities:</a:t>
            </a:r>
          </a:p>
          <a:p>
            <a:r>
              <a:rPr lang="en" sz="1600" dirty="0"/>
              <a:t>Atlanta, GA</a:t>
            </a:r>
          </a:p>
          <a:p>
            <a:r>
              <a:rPr lang="en" sz="1600" dirty="0"/>
              <a:t>Austin, TX</a:t>
            </a:r>
          </a:p>
          <a:p>
            <a:r>
              <a:rPr lang="en" sz="1600" dirty="0"/>
              <a:t>Birmingham, AL</a:t>
            </a:r>
          </a:p>
          <a:p>
            <a:r>
              <a:rPr lang="en" sz="1600" dirty="0"/>
              <a:t>Boston, MA</a:t>
            </a:r>
          </a:p>
          <a:p>
            <a:r>
              <a:rPr lang="en" sz="1600" dirty="0"/>
              <a:t>Boulder/Denver, CO</a:t>
            </a:r>
          </a:p>
          <a:p>
            <a:r>
              <a:rPr lang="en" sz="1600" dirty="0"/>
              <a:t>Charleston, NC</a:t>
            </a:r>
          </a:p>
          <a:p>
            <a:r>
              <a:rPr lang="en" sz="1600" dirty="0"/>
              <a:t>Chicago, IL</a:t>
            </a:r>
          </a:p>
          <a:p>
            <a:r>
              <a:rPr lang="en" sz="1600" dirty="0"/>
              <a:t>Cincinnati, OH</a:t>
            </a:r>
          </a:p>
          <a:p>
            <a:r>
              <a:rPr lang="en" sz="1600" dirty="0"/>
              <a:t>Dallas/Ft Worth, TX</a:t>
            </a:r>
          </a:p>
          <a:p>
            <a:r>
              <a:rPr lang="en" sz="1600" dirty="0"/>
              <a:t>East Bay, CA</a:t>
            </a:r>
          </a:p>
          <a:p>
            <a:r>
              <a:rPr lang="en" sz="1600" dirty="0"/>
              <a:t>Fort Collins, CO</a:t>
            </a:r>
          </a:p>
          <a:p>
            <a:pPr>
              <a:buClr>
                <a:srgbClr val="000000"/>
              </a:buClr>
              <a:buSzPct val="91666"/>
            </a:pPr>
            <a:r>
              <a:rPr lang="en" sz="1600" dirty="0">
                <a:solidFill>
                  <a:srgbClr val="000000"/>
                </a:solidFill>
              </a:rPr>
              <a:t>Greenville, SC</a:t>
            </a:r>
          </a:p>
          <a:p>
            <a:pPr>
              <a:buClr>
                <a:srgbClr val="000000"/>
              </a:buClr>
              <a:buSzPct val="91666"/>
            </a:pPr>
            <a:r>
              <a:rPr lang="en" sz="1600" dirty="0">
                <a:solidFill>
                  <a:srgbClr val="000000"/>
                </a:solidFill>
              </a:rPr>
              <a:t>Los Angeles, CA</a:t>
            </a:r>
          </a:p>
          <a:p>
            <a:pPr>
              <a:lnSpc>
                <a:spcPct val="115000"/>
              </a:lnSpc>
            </a:pPr>
            <a:endParaRPr sz="2400" dirty="0">
              <a:latin typeface="Calibri Regular" charset="0"/>
              <a:ea typeface="Calibri Regular" charset="0"/>
              <a:cs typeface="Calibri Regular" charset="0"/>
              <a:sym typeface="Montserrat"/>
            </a:endParaRPr>
          </a:p>
        </p:txBody>
      </p:sp>
      <p:sp>
        <p:nvSpPr>
          <p:cNvPr id="177" name="Shape 177"/>
          <p:cNvSpPr txBox="1"/>
          <p:nvPr/>
        </p:nvSpPr>
        <p:spPr>
          <a:xfrm>
            <a:off x="4973133" y="4036300"/>
            <a:ext cx="4058800" cy="2984400"/>
          </a:xfrm>
          <a:prstGeom prst="rect">
            <a:avLst/>
          </a:prstGeom>
          <a:noFill/>
          <a:ln>
            <a:noFill/>
          </a:ln>
        </p:spPr>
        <p:txBody>
          <a:bodyPr wrap="square" lIns="121900" tIns="121900" rIns="121900" bIns="121900" anchor="ctr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" sz="2133" dirty="0">
                <a:solidFill>
                  <a:srgbClr val="00B6AA"/>
                </a:solidFill>
                <a:latin typeface="Calibri Regular" charset="0"/>
                <a:ea typeface="Calibri Regular" charset="0"/>
                <a:cs typeface="Calibri Regular" charset="0"/>
                <a:sym typeface="Montserrat"/>
              </a:rPr>
              <a:t>Europe:</a:t>
            </a:r>
          </a:p>
          <a:p>
            <a:r>
              <a:rPr lang="en" sz="1600" dirty="0"/>
              <a:t>Belfast, UK</a:t>
            </a:r>
          </a:p>
          <a:p>
            <a:r>
              <a:rPr lang="en" sz="1600" dirty="0"/>
              <a:t>Berlin, Germany</a:t>
            </a:r>
          </a:p>
          <a:p>
            <a:r>
              <a:rPr lang="en" sz="1600" dirty="0"/>
              <a:t>Bristol, UK</a:t>
            </a:r>
          </a:p>
          <a:p>
            <a:r>
              <a:rPr lang="en" sz="1600" dirty="0"/>
              <a:t>Dublin, Ireland</a:t>
            </a:r>
          </a:p>
          <a:p>
            <a:r>
              <a:rPr lang="en" sz="1600" dirty="0"/>
              <a:t>London, UK</a:t>
            </a:r>
          </a:p>
          <a:p>
            <a:r>
              <a:rPr lang="en" sz="1600" dirty="0"/>
              <a:t>Paris, France</a:t>
            </a:r>
          </a:p>
          <a:p>
            <a:r>
              <a:rPr lang="en" sz="1600" dirty="0" err="1"/>
              <a:t>Vinnytsia</a:t>
            </a:r>
            <a:r>
              <a:rPr lang="en" sz="1600" dirty="0"/>
              <a:t>, Ukraine</a:t>
            </a:r>
          </a:p>
        </p:txBody>
      </p:sp>
      <p:sp>
        <p:nvSpPr>
          <p:cNvPr id="178" name="Shape 178"/>
          <p:cNvSpPr txBox="1"/>
          <p:nvPr/>
        </p:nvSpPr>
        <p:spPr>
          <a:xfrm>
            <a:off x="4974100" y="2179933"/>
            <a:ext cx="4058800" cy="2286000"/>
          </a:xfrm>
          <a:prstGeom prst="rect">
            <a:avLst/>
          </a:prstGeom>
          <a:noFill/>
          <a:ln>
            <a:noFill/>
          </a:ln>
        </p:spPr>
        <p:txBody>
          <a:bodyPr wrap="square" lIns="121900" tIns="121900" rIns="121900" bIns="121900" anchor="ctr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" sz="2133" dirty="0">
                <a:solidFill>
                  <a:srgbClr val="00B6AA"/>
                </a:solidFill>
                <a:latin typeface="Calibri Regular" charset="0"/>
                <a:ea typeface="Calibri Regular" charset="0"/>
                <a:cs typeface="Calibri Regular" charset="0"/>
                <a:sym typeface="Montserrat"/>
              </a:rPr>
              <a:t>Americas:</a:t>
            </a:r>
          </a:p>
          <a:p>
            <a:pPr>
              <a:buClr>
                <a:srgbClr val="000000"/>
              </a:buClr>
              <a:buSzPct val="91666"/>
            </a:pPr>
            <a:r>
              <a:rPr lang="en" sz="1600" dirty="0">
                <a:solidFill>
                  <a:srgbClr val="000000"/>
                </a:solidFill>
              </a:rPr>
              <a:t>Belo Horizonte, Brazil</a:t>
            </a:r>
          </a:p>
          <a:p>
            <a:pPr>
              <a:buClr>
                <a:srgbClr val="000000"/>
              </a:buClr>
              <a:buSzPct val="91666"/>
            </a:pPr>
            <a:r>
              <a:rPr lang="en" sz="1600" dirty="0">
                <a:solidFill>
                  <a:srgbClr val="000000"/>
                </a:solidFill>
              </a:rPr>
              <a:t>Colima, Mexico</a:t>
            </a:r>
          </a:p>
          <a:p>
            <a:pPr>
              <a:buClr>
                <a:srgbClr val="000000"/>
              </a:buClr>
              <a:buSzPct val="91666"/>
            </a:pPr>
            <a:r>
              <a:rPr lang="en" sz="1600" dirty="0">
                <a:solidFill>
                  <a:srgbClr val="000000"/>
                </a:solidFill>
              </a:rPr>
              <a:t>Kingston, Jamaica</a:t>
            </a:r>
          </a:p>
          <a:p>
            <a:pPr>
              <a:buClr>
                <a:srgbClr val="000000"/>
              </a:buClr>
              <a:buSzPct val="91666"/>
            </a:pPr>
            <a:r>
              <a:rPr lang="en" sz="1600" dirty="0">
                <a:solidFill>
                  <a:srgbClr val="000000"/>
                </a:solidFill>
              </a:rPr>
              <a:t>Medellin, Colombia</a:t>
            </a:r>
          </a:p>
          <a:p>
            <a:pPr>
              <a:buClr>
                <a:srgbClr val="000000"/>
              </a:buClr>
              <a:buSzPct val="91666"/>
            </a:pPr>
            <a:r>
              <a:rPr lang="en" sz="1600" dirty="0">
                <a:solidFill>
                  <a:srgbClr val="000000"/>
                </a:solidFill>
              </a:rPr>
              <a:t>Merida, Mexico </a:t>
            </a:r>
          </a:p>
          <a:p>
            <a:pPr>
              <a:buClr>
                <a:srgbClr val="000000"/>
              </a:buClr>
              <a:buSzPct val="91666"/>
            </a:pPr>
            <a:r>
              <a:rPr lang="en" sz="1600" dirty="0">
                <a:solidFill>
                  <a:srgbClr val="000000"/>
                </a:solidFill>
              </a:rPr>
              <a:t>Mexico City, Mexico</a:t>
            </a:r>
          </a:p>
          <a:p>
            <a:pPr>
              <a:buClr>
                <a:srgbClr val="000000"/>
              </a:buClr>
              <a:buSzPct val="91666"/>
            </a:pPr>
            <a:r>
              <a:rPr lang="en" sz="1600" dirty="0">
                <a:solidFill>
                  <a:srgbClr val="000000"/>
                </a:solidFill>
              </a:rPr>
              <a:t>Monterrey, Mexico</a:t>
            </a:r>
          </a:p>
          <a:p>
            <a:pPr>
              <a:buClr>
                <a:srgbClr val="000000"/>
              </a:buClr>
              <a:buSzPct val="91666"/>
            </a:pPr>
            <a:r>
              <a:rPr lang="en" sz="1600" dirty="0">
                <a:solidFill>
                  <a:srgbClr val="000000"/>
                </a:solidFill>
              </a:rPr>
              <a:t>Recife, Brazil</a:t>
            </a:r>
          </a:p>
          <a:p>
            <a:pPr>
              <a:buClr>
                <a:srgbClr val="000000"/>
              </a:buClr>
              <a:buSzPct val="91666"/>
            </a:pPr>
            <a:r>
              <a:rPr lang="en" sz="1600" dirty="0">
                <a:solidFill>
                  <a:srgbClr val="000000"/>
                </a:solidFill>
              </a:rPr>
              <a:t>Santiago, Chile</a:t>
            </a:r>
          </a:p>
          <a:p>
            <a:pPr>
              <a:buClr>
                <a:srgbClr val="000000"/>
              </a:buClr>
              <a:buSzPct val="91666"/>
            </a:pPr>
            <a:r>
              <a:rPr lang="en" sz="1600" dirty="0">
                <a:solidFill>
                  <a:srgbClr val="000000"/>
                </a:solidFill>
              </a:rPr>
              <a:t>Waterloo, Canada</a:t>
            </a:r>
          </a:p>
          <a:p>
            <a:pPr>
              <a:lnSpc>
                <a:spcPct val="115000"/>
              </a:lnSpc>
            </a:pPr>
            <a:endParaRPr sz="2133" dirty="0">
              <a:latin typeface="Calibri Regular" charset="0"/>
              <a:ea typeface="Calibri Regular" charset="0"/>
              <a:cs typeface="Calibri Regular" charset="0"/>
              <a:sym typeface="Montserrat"/>
            </a:endParaRPr>
          </a:p>
          <a:p>
            <a:pPr>
              <a:lnSpc>
                <a:spcPct val="115000"/>
              </a:lnSpc>
            </a:pPr>
            <a:endParaRPr sz="2133" dirty="0">
              <a:latin typeface="Calibri Regular" charset="0"/>
              <a:ea typeface="Calibri Regular" charset="0"/>
              <a:cs typeface="Calibri Regular" charset="0"/>
              <a:sym typeface="Montserrat"/>
            </a:endParaRPr>
          </a:p>
          <a:p>
            <a:pPr>
              <a:lnSpc>
                <a:spcPct val="115000"/>
              </a:lnSpc>
            </a:pPr>
            <a:endParaRPr sz="2133" dirty="0">
              <a:latin typeface="Calibri Regular" charset="0"/>
              <a:ea typeface="Calibri Regular" charset="0"/>
              <a:cs typeface="Calibri Regular" charset="0"/>
              <a:sym typeface="Montserrat"/>
            </a:endParaRPr>
          </a:p>
        </p:txBody>
      </p:sp>
      <p:sp>
        <p:nvSpPr>
          <p:cNvPr id="179" name="Shape 179"/>
          <p:cNvSpPr txBox="1"/>
          <p:nvPr/>
        </p:nvSpPr>
        <p:spPr>
          <a:xfrm>
            <a:off x="8148600" y="1066933"/>
            <a:ext cx="3027600" cy="2286000"/>
          </a:xfrm>
          <a:prstGeom prst="rect">
            <a:avLst/>
          </a:prstGeom>
          <a:noFill/>
          <a:ln>
            <a:noFill/>
          </a:ln>
        </p:spPr>
        <p:txBody>
          <a:bodyPr wrap="square" lIns="121900" tIns="121900" rIns="121900" bIns="121900" anchor="ctr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" sz="2133" dirty="0">
                <a:solidFill>
                  <a:srgbClr val="00B6AA"/>
                </a:solidFill>
                <a:latin typeface="Calibri Regular" charset="0"/>
                <a:ea typeface="Calibri Regular" charset="0"/>
                <a:cs typeface="Calibri Regular" charset="0"/>
                <a:sym typeface="Montserrat"/>
              </a:rPr>
              <a:t>Middle East &amp; Africa</a:t>
            </a:r>
          </a:p>
          <a:p>
            <a:r>
              <a:rPr lang="en" sz="1600" dirty="0">
                <a:solidFill>
                  <a:srgbClr val="000000"/>
                </a:solidFill>
              </a:rPr>
              <a:t>Accra, Ghana</a:t>
            </a:r>
          </a:p>
          <a:p>
            <a:pPr>
              <a:buClr>
                <a:srgbClr val="000000"/>
              </a:buClr>
              <a:buSzPct val="91666"/>
            </a:pPr>
            <a:r>
              <a:rPr lang="en" sz="1600" dirty="0">
                <a:solidFill>
                  <a:srgbClr val="000000"/>
                </a:solidFill>
              </a:rPr>
              <a:t>al-</a:t>
            </a:r>
            <a:r>
              <a:rPr lang="en" sz="1600" dirty="0" err="1">
                <a:solidFill>
                  <a:srgbClr val="000000"/>
                </a:solidFill>
              </a:rPr>
              <a:t>Jaza'ir</a:t>
            </a:r>
            <a:r>
              <a:rPr lang="en" sz="1600" dirty="0">
                <a:solidFill>
                  <a:srgbClr val="000000"/>
                </a:solidFill>
              </a:rPr>
              <a:t>, Algeria</a:t>
            </a:r>
          </a:p>
          <a:p>
            <a:pPr>
              <a:buClr>
                <a:srgbClr val="000000"/>
              </a:buClr>
              <a:buSzPct val="91666"/>
            </a:pPr>
            <a:r>
              <a:rPr lang="en" sz="1600" dirty="0">
                <a:solidFill>
                  <a:srgbClr val="000000"/>
                </a:solidFill>
              </a:rPr>
              <a:t>Tel Aviv, Israel</a:t>
            </a:r>
          </a:p>
          <a:p>
            <a:pPr>
              <a:lnSpc>
                <a:spcPct val="115000"/>
              </a:lnSpc>
            </a:pPr>
            <a:endParaRPr sz="2133" dirty="0">
              <a:latin typeface="Calibri Regular" charset="0"/>
              <a:ea typeface="Calibri Regular" charset="0"/>
              <a:cs typeface="Calibri Regular" charset="0"/>
              <a:sym typeface="Montserrat"/>
            </a:endParaRPr>
          </a:p>
        </p:txBody>
      </p:sp>
      <p:sp>
        <p:nvSpPr>
          <p:cNvPr id="180" name="Shape 180"/>
          <p:cNvSpPr txBox="1"/>
          <p:nvPr/>
        </p:nvSpPr>
        <p:spPr>
          <a:xfrm>
            <a:off x="8133200" y="3466867"/>
            <a:ext cx="4058800" cy="2286000"/>
          </a:xfrm>
          <a:prstGeom prst="rect">
            <a:avLst/>
          </a:prstGeom>
          <a:noFill/>
          <a:ln>
            <a:noFill/>
          </a:ln>
        </p:spPr>
        <p:txBody>
          <a:bodyPr wrap="square" lIns="121900" tIns="121900" rIns="121900" bIns="121900" anchor="ctr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" sz="2133" dirty="0">
                <a:solidFill>
                  <a:srgbClr val="00B6AA"/>
                </a:solidFill>
                <a:latin typeface="Calibri Regular" charset="0"/>
                <a:ea typeface="Calibri Regular" charset="0"/>
                <a:cs typeface="Calibri Regular" charset="0"/>
                <a:sym typeface="Montserrat"/>
              </a:rPr>
              <a:t>Asia Pacific:</a:t>
            </a:r>
          </a:p>
          <a:p>
            <a:pPr>
              <a:buClr>
                <a:srgbClr val="000000"/>
              </a:buClr>
              <a:buSzPct val="91666"/>
            </a:pPr>
            <a:r>
              <a:rPr lang="en" sz="1600" dirty="0">
                <a:solidFill>
                  <a:srgbClr val="000000"/>
                </a:solidFill>
              </a:rPr>
              <a:t>Bangalore, India </a:t>
            </a:r>
          </a:p>
          <a:p>
            <a:pPr>
              <a:buClr>
                <a:srgbClr val="000000"/>
              </a:buClr>
              <a:buSzPct val="91666"/>
            </a:pPr>
            <a:r>
              <a:rPr lang="en" sz="1600" dirty="0">
                <a:solidFill>
                  <a:srgbClr val="000000"/>
                </a:solidFill>
              </a:rPr>
              <a:t>Beijing, China </a:t>
            </a:r>
          </a:p>
          <a:p>
            <a:pPr>
              <a:buClr>
                <a:srgbClr val="000000"/>
              </a:buClr>
              <a:buSzPct val="91666"/>
            </a:pPr>
            <a:r>
              <a:rPr lang="en" sz="1600" dirty="0">
                <a:solidFill>
                  <a:srgbClr val="000000"/>
                </a:solidFill>
              </a:rPr>
              <a:t>Brisbane, Australia</a:t>
            </a:r>
          </a:p>
          <a:p>
            <a:pPr>
              <a:buClr>
                <a:srgbClr val="000000"/>
              </a:buClr>
              <a:buSzPct val="91666"/>
            </a:pPr>
            <a:r>
              <a:rPr lang="en" sz="1600" dirty="0">
                <a:solidFill>
                  <a:srgbClr val="000000"/>
                </a:solidFill>
              </a:rPr>
              <a:t>Chennai, India</a:t>
            </a:r>
          </a:p>
          <a:p>
            <a:pPr>
              <a:buClr>
                <a:srgbClr val="000000"/>
              </a:buClr>
              <a:buSzPct val="91666"/>
            </a:pPr>
            <a:r>
              <a:rPr lang="en" sz="1600" dirty="0">
                <a:solidFill>
                  <a:srgbClr val="000000"/>
                </a:solidFill>
              </a:rPr>
              <a:t>Delhi, India</a:t>
            </a:r>
          </a:p>
          <a:p>
            <a:pPr>
              <a:buClr>
                <a:srgbClr val="000000"/>
              </a:buClr>
              <a:buSzPct val="91666"/>
            </a:pPr>
            <a:r>
              <a:rPr lang="en" sz="1600" dirty="0">
                <a:solidFill>
                  <a:srgbClr val="000000"/>
                </a:solidFill>
              </a:rPr>
              <a:t>Gujarat, India</a:t>
            </a:r>
          </a:p>
          <a:p>
            <a:pPr>
              <a:buClr>
                <a:srgbClr val="000000"/>
              </a:buClr>
              <a:buSzPct val="91666"/>
            </a:pPr>
            <a:r>
              <a:rPr lang="en" sz="1600" dirty="0">
                <a:solidFill>
                  <a:srgbClr val="000000"/>
                </a:solidFill>
              </a:rPr>
              <a:t>Hong Kong, China</a:t>
            </a:r>
          </a:p>
          <a:p>
            <a:pPr>
              <a:buClr>
                <a:srgbClr val="000000"/>
              </a:buClr>
              <a:buSzPct val="91666"/>
            </a:pPr>
            <a:r>
              <a:rPr lang="en" sz="1600" dirty="0">
                <a:solidFill>
                  <a:srgbClr val="000000"/>
                </a:solidFill>
              </a:rPr>
              <a:t>Kuala Lumpur, Malaysia</a:t>
            </a:r>
          </a:p>
          <a:p>
            <a:pPr>
              <a:buClr>
                <a:srgbClr val="000000"/>
              </a:buClr>
              <a:buSzPct val="91666"/>
            </a:pPr>
            <a:r>
              <a:rPr lang="en" sz="1600" dirty="0">
                <a:solidFill>
                  <a:srgbClr val="000000"/>
                </a:solidFill>
              </a:rPr>
              <a:t>Melbourne, Australia</a:t>
            </a:r>
          </a:p>
          <a:p>
            <a:pPr>
              <a:buClr>
                <a:srgbClr val="000000"/>
              </a:buClr>
              <a:buSzPct val="91666"/>
            </a:pPr>
            <a:r>
              <a:rPr lang="en" sz="1600" dirty="0">
                <a:solidFill>
                  <a:srgbClr val="000000"/>
                </a:solidFill>
              </a:rPr>
              <a:t>Shanghai, China </a:t>
            </a:r>
          </a:p>
          <a:p>
            <a:pPr>
              <a:buClr>
                <a:srgbClr val="000000"/>
              </a:buClr>
              <a:buSzPct val="91666"/>
            </a:pPr>
            <a:r>
              <a:rPr lang="en" sz="1600" dirty="0">
                <a:solidFill>
                  <a:srgbClr val="000000"/>
                </a:solidFill>
              </a:rPr>
              <a:t>Sydney, Australia</a:t>
            </a:r>
          </a:p>
          <a:p>
            <a:pPr>
              <a:buClr>
                <a:srgbClr val="000000"/>
              </a:buClr>
              <a:buSzPct val="91666"/>
            </a:pPr>
            <a:r>
              <a:rPr lang="en" sz="1600" dirty="0">
                <a:solidFill>
                  <a:srgbClr val="000000"/>
                </a:solidFill>
              </a:rPr>
              <a:t>Taipei, Taiwan</a:t>
            </a:r>
          </a:p>
          <a:p>
            <a:pPr>
              <a:buClr>
                <a:srgbClr val="000000"/>
              </a:buClr>
              <a:buSzPct val="91666"/>
            </a:pPr>
            <a:r>
              <a:rPr lang="en" sz="1600" dirty="0">
                <a:solidFill>
                  <a:srgbClr val="000000"/>
                </a:solidFill>
              </a:rPr>
              <a:t>Tokyo, Japan</a:t>
            </a:r>
          </a:p>
        </p:txBody>
      </p:sp>
      <p:sp>
        <p:nvSpPr>
          <p:cNvPr id="181" name="Shape 181"/>
          <p:cNvSpPr txBox="1"/>
          <p:nvPr/>
        </p:nvSpPr>
        <p:spPr>
          <a:xfrm>
            <a:off x="2675467" y="1811867"/>
            <a:ext cx="3572800" cy="4000000"/>
          </a:xfrm>
          <a:prstGeom prst="rect">
            <a:avLst/>
          </a:prstGeom>
          <a:noFill/>
          <a:ln>
            <a:noFill/>
          </a:ln>
        </p:spPr>
        <p:txBody>
          <a:bodyPr wrap="square" lIns="121900" tIns="121900" rIns="121900" bIns="121900" anchor="ctr" anchorCtr="0">
            <a:noAutofit/>
          </a:bodyPr>
          <a:lstStyle/>
          <a:p>
            <a:r>
              <a:rPr lang="en" sz="1600">
                <a:solidFill>
                  <a:srgbClr val="000000"/>
                </a:solidFill>
              </a:rPr>
              <a:t>New York, NY</a:t>
            </a:r>
          </a:p>
          <a:p>
            <a:r>
              <a:rPr lang="en" sz="1600">
                <a:solidFill>
                  <a:srgbClr val="000000"/>
                </a:solidFill>
              </a:rPr>
              <a:t>Phoenix, AR</a:t>
            </a:r>
          </a:p>
          <a:p>
            <a:r>
              <a:rPr lang="en" sz="1600">
                <a:solidFill>
                  <a:srgbClr val="000000"/>
                </a:solidFill>
              </a:rPr>
              <a:t>Portland, OR</a:t>
            </a:r>
          </a:p>
          <a:p>
            <a:r>
              <a:rPr lang="en" sz="1600">
                <a:solidFill>
                  <a:srgbClr val="000000"/>
                </a:solidFill>
              </a:rPr>
              <a:t>Reno/Tahoe, NV</a:t>
            </a:r>
          </a:p>
          <a:p>
            <a:r>
              <a:rPr lang="en" sz="1600"/>
              <a:t>Richmond, VA</a:t>
            </a:r>
          </a:p>
          <a:p>
            <a:r>
              <a:rPr lang="en" sz="1600">
                <a:solidFill>
                  <a:srgbClr val="000000"/>
                </a:solidFill>
              </a:rPr>
              <a:t>Sacramento, CA</a:t>
            </a:r>
          </a:p>
          <a:p>
            <a:r>
              <a:rPr lang="en" sz="1600">
                <a:solidFill>
                  <a:srgbClr val="000000"/>
                </a:solidFill>
              </a:rPr>
              <a:t>San Francisco, CA</a:t>
            </a:r>
          </a:p>
          <a:p>
            <a:r>
              <a:rPr lang="en" sz="1600">
                <a:solidFill>
                  <a:srgbClr val="000000"/>
                </a:solidFill>
              </a:rPr>
              <a:t>Seattle, WA</a:t>
            </a:r>
          </a:p>
          <a:p>
            <a:r>
              <a:rPr lang="en" sz="1600">
                <a:solidFill>
                  <a:srgbClr val="000000"/>
                </a:solidFill>
              </a:rPr>
              <a:t>Silicon Valley, CA </a:t>
            </a:r>
          </a:p>
          <a:p>
            <a:r>
              <a:rPr lang="en" sz="1600">
                <a:solidFill>
                  <a:srgbClr val="000000"/>
                </a:solidFill>
              </a:rPr>
              <a:t>Stamford, CT</a:t>
            </a:r>
          </a:p>
          <a:p>
            <a:r>
              <a:rPr lang="en" sz="1600">
                <a:solidFill>
                  <a:srgbClr val="000000"/>
                </a:solidFill>
              </a:rPr>
              <a:t>Tampa, FL</a:t>
            </a:r>
          </a:p>
          <a:p>
            <a:r>
              <a:rPr lang="en" sz="1600">
                <a:solidFill>
                  <a:srgbClr val="000000"/>
                </a:solidFill>
              </a:rPr>
              <a:t>Twin Cities, MN</a:t>
            </a:r>
          </a:p>
          <a:p>
            <a:r>
              <a:rPr lang="en" sz="1600">
                <a:solidFill>
                  <a:srgbClr val="000000"/>
                </a:solidFill>
              </a:rPr>
              <a:t>Washington, DC </a:t>
            </a:r>
          </a:p>
          <a:p>
            <a:r>
              <a:rPr lang="en" sz="1600">
                <a:solidFill>
                  <a:srgbClr val="000000"/>
                </a:solidFill>
              </a:rPr>
              <a:t>Wichita, KS</a:t>
            </a:r>
          </a:p>
        </p:txBody>
      </p:sp>
    </p:spTree>
    <p:extLst>
      <p:ext uri="{BB962C8B-B14F-4D97-AF65-F5344CB8AC3E}">
        <p14:creationId xmlns:p14="http://schemas.microsoft.com/office/powerpoint/2010/main" val="11386960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>
            <a:spLocks noGrp="1"/>
          </p:cNvSpPr>
          <p:nvPr>
            <p:ph type="title" idx="4294967295"/>
          </p:nvPr>
        </p:nvSpPr>
        <p:spPr>
          <a:xfrm>
            <a:off x="279400" y="235875"/>
            <a:ext cx="11636000" cy="1219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" sz="4000">
                <a:solidFill>
                  <a:srgbClr val="00B6AA"/>
                </a:solidFill>
                <a:latin typeface="Montserrat"/>
                <a:ea typeface="Montserrat"/>
                <a:cs typeface="Montserrat"/>
                <a:sym typeface="Montserrat"/>
              </a:rPr>
              <a:t>Our networks are led by 400+ volunteer leaders who help propel women in tech</a:t>
            </a:r>
            <a:endParaRPr sz="4000">
              <a:solidFill>
                <a:srgbClr val="00B6A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30" name="Shape 130" descr="Screen Shot 2014-07-15 at 11.16.19 AM.png"/>
          <p:cNvPicPr preferRelativeResize="0"/>
          <p:nvPr/>
        </p:nvPicPr>
        <p:blipFill rotWithShape="1">
          <a:blip r:embed="rId3">
            <a:alphaModFix/>
          </a:blip>
          <a:srcRect r="12595"/>
          <a:stretch/>
        </p:blipFill>
        <p:spPr>
          <a:xfrm>
            <a:off x="6189834" y="1673333"/>
            <a:ext cx="1384300" cy="944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Shape 1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12933" y="2829900"/>
            <a:ext cx="962000" cy="9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Shape 1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28533" y="2835674"/>
            <a:ext cx="962000" cy="953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Shape 1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71650" y="2829901"/>
            <a:ext cx="1028700" cy="9671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Shape 134" descr="Screen Shot 2014-07-20 at 1.43.11 PM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41300" y="2785963"/>
            <a:ext cx="990600" cy="10550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Shape 13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209251" y="3965601"/>
            <a:ext cx="1028700" cy="102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Shape 136" descr="Screen Shot 2014-07-15 at 11.23.07 AM.png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778001" y="3974900"/>
            <a:ext cx="1038225" cy="10125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Shape 137" descr="Screen Shot 2014-07-20 at 1.32.48 PM.png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0775933" y="3983242"/>
            <a:ext cx="1282667" cy="9887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Shape 138" descr="Screen Shot 2014-07-20 at 1.41.07 PM.png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66700" y="3989488"/>
            <a:ext cx="971549" cy="10292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Shape 139"/>
          <p:cNvPicPr preferRelativeResize="0"/>
          <p:nvPr/>
        </p:nvPicPr>
        <p:blipFill rotWithShape="1">
          <a:blip r:embed="rId12">
            <a:alphaModFix/>
          </a:blip>
          <a:srcRect l="8107" r="9158"/>
          <a:stretch/>
        </p:blipFill>
        <p:spPr>
          <a:xfrm>
            <a:off x="4826352" y="5173663"/>
            <a:ext cx="1166233" cy="1039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Shape 140" descr="Screen Shot 2014-07-20 at 1.32.18 PM.png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264201" y="5200351"/>
            <a:ext cx="1271100" cy="101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Shape 141" descr="Screen Shot 2014-07-15 at 11.24.18 AM.png"/>
          <p:cNvPicPr preferRelativeResize="0"/>
          <p:nvPr/>
        </p:nvPicPr>
        <p:blipFill rotWithShape="1">
          <a:blip r:embed="rId14">
            <a:alphaModFix/>
          </a:blip>
          <a:srcRect b="8508"/>
          <a:stretch/>
        </p:blipFill>
        <p:spPr>
          <a:xfrm>
            <a:off x="7806935" y="5194026"/>
            <a:ext cx="1271100" cy="10198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Shape 142" descr="Screen Shot 2014-07-15 at 11.16.59 AM.png"/>
          <p:cNvPicPr preferRelativeResize="0"/>
          <p:nvPr/>
        </p:nvPicPr>
        <p:blipFill rotWithShape="1">
          <a:blip r:embed="rId15">
            <a:alphaModFix/>
          </a:blip>
          <a:srcRect t="7095" r="3762" b="8530"/>
          <a:stretch/>
        </p:blipFill>
        <p:spPr>
          <a:xfrm>
            <a:off x="3352434" y="5179900"/>
            <a:ext cx="1271100" cy="100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Shape 143" descr="Screen Shot 2014-07-20 at 1.36.03 PM.png"/>
          <p:cNvPicPr preferRelativeResize="0"/>
          <p:nvPr/>
        </p:nvPicPr>
        <p:blipFill rotWithShape="1">
          <a:blip r:embed="rId16">
            <a:alphaModFix/>
          </a:blip>
          <a:srcRect l="9828" r="7437"/>
          <a:stretch/>
        </p:blipFill>
        <p:spPr>
          <a:xfrm>
            <a:off x="10771067" y="5166751"/>
            <a:ext cx="1271100" cy="10198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Shape 144" descr="Screen Shot 2015-05-21 at 12.38.05 PM.png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10644400" y="2827001"/>
            <a:ext cx="953325" cy="9556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Shape 145" descr="Screen Shot 2015-05-21 at 1.45.31 PM.png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1810133" y="5194025"/>
            <a:ext cx="990600" cy="9858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Shape 146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3267067" y="2829351"/>
            <a:ext cx="952500" cy="95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Shape 147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3314001" y="3995101"/>
            <a:ext cx="952500" cy="971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Shape 148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4671651" y="1690888"/>
            <a:ext cx="952500" cy="933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Shape 149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7686267" y="1677937"/>
            <a:ext cx="952500" cy="981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Shape 150"/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3318967" y="1680225"/>
            <a:ext cx="874651" cy="93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Shape 151" descr="Laura Uzcátegui.jpg"/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247633" y="1680500"/>
            <a:ext cx="1320800" cy="953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Shape 152" descr="member_124511282.jpeg"/>
          <p:cNvPicPr preferRelativeResize="0"/>
          <p:nvPr/>
        </p:nvPicPr>
        <p:blipFill rotWithShape="1">
          <a:blip r:embed="rId25">
            <a:alphaModFix/>
          </a:blip>
          <a:srcRect l="12650" t="6202" r="8776" b="31901"/>
          <a:stretch/>
        </p:blipFill>
        <p:spPr>
          <a:xfrm>
            <a:off x="1836781" y="1699851"/>
            <a:ext cx="1213833" cy="9521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Shape 153" descr="highres_248885074.jpeg"/>
          <p:cNvPicPr preferRelativeResize="0"/>
          <p:nvPr/>
        </p:nvPicPr>
        <p:blipFill>
          <a:blip r:embed="rId26">
            <a:alphaModFix/>
          </a:blip>
          <a:stretch>
            <a:fillRect/>
          </a:stretch>
        </p:blipFill>
        <p:spPr>
          <a:xfrm>
            <a:off x="10591818" y="1699700"/>
            <a:ext cx="952501" cy="952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Shape 154" descr="highres_248503774.jpeg"/>
          <p:cNvPicPr preferRelativeResize="0"/>
          <p:nvPr/>
        </p:nvPicPr>
        <p:blipFill rotWithShape="1">
          <a:blip r:embed="rId27">
            <a:alphaModFix/>
          </a:blip>
          <a:srcRect l="20855" t="11997" r="21517" b="49587"/>
          <a:stretch/>
        </p:blipFill>
        <p:spPr>
          <a:xfrm>
            <a:off x="9252167" y="5233801"/>
            <a:ext cx="1295400" cy="971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Shape 155" descr="highres_228299592.jpeg"/>
          <p:cNvPicPr preferRelativeResize="0"/>
          <p:nvPr/>
        </p:nvPicPr>
        <p:blipFill rotWithShape="1">
          <a:blip r:embed="rId28">
            <a:alphaModFix/>
          </a:blip>
          <a:srcRect l="15938" b="12572"/>
          <a:stretch/>
        </p:blipFill>
        <p:spPr>
          <a:xfrm>
            <a:off x="9205684" y="1680648"/>
            <a:ext cx="1270000" cy="99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Shape 156" descr="member_199825312.jpeg"/>
          <p:cNvPicPr preferRelativeResize="0"/>
          <p:nvPr/>
        </p:nvPicPr>
        <p:blipFill rotWithShape="1">
          <a:blip r:embed="rId29">
            <a:alphaModFix/>
          </a:blip>
          <a:srcRect l="31623" t="15681" r="24824" b="16374"/>
          <a:stretch/>
        </p:blipFill>
        <p:spPr>
          <a:xfrm>
            <a:off x="9185001" y="2823125"/>
            <a:ext cx="1269999" cy="99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Shape 157" descr="highres_250149267.jpeg"/>
          <p:cNvPicPr preferRelativeResize="0"/>
          <p:nvPr/>
        </p:nvPicPr>
        <p:blipFill rotWithShape="1">
          <a:blip r:embed="rId30">
            <a:alphaModFix/>
          </a:blip>
          <a:srcRect t="5410" r="19270" b="19862"/>
          <a:stretch/>
        </p:blipFill>
        <p:spPr>
          <a:xfrm>
            <a:off x="6176267" y="2829025"/>
            <a:ext cx="1371600" cy="95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Shape 158" descr="highres_244286817.jpeg"/>
          <p:cNvPicPr preferRelativeResize="0"/>
          <p:nvPr/>
        </p:nvPicPr>
        <p:blipFill rotWithShape="1">
          <a:blip r:embed="rId31">
            <a:alphaModFix/>
          </a:blip>
          <a:srcRect l="6795" t="22967" r="53233" b="38541"/>
          <a:stretch/>
        </p:blipFill>
        <p:spPr>
          <a:xfrm>
            <a:off x="6157400" y="3995475"/>
            <a:ext cx="1371600" cy="99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Shape 159"/>
          <p:cNvPicPr preferRelativeResize="0"/>
          <p:nvPr/>
        </p:nvPicPr>
        <p:blipFill>
          <a:blip r:embed="rId32">
            <a:alphaModFix/>
          </a:blip>
          <a:stretch>
            <a:fillRect/>
          </a:stretch>
        </p:blipFill>
        <p:spPr>
          <a:xfrm>
            <a:off x="4735700" y="4000325"/>
            <a:ext cx="1320800" cy="9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Shape 160" descr="highres_249672656.jpeg"/>
          <p:cNvPicPr preferRelativeResize="0"/>
          <p:nvPr/>
        </p:nvPicPr>
        <p:blipFill rotWithShape="1">
          <a:blip r:embed="rId33">
            <a:alphaModFix/>
          </a:blip>
          <a:srcRect l="31486" t="8275" r="25054" b="60518"/>
          <a:stretch/>
        </p:blipFill>
        <p:spPr>
          <a:xfrm>
            <a:off x="7629901" y="3995993"/>
            <a:ext cx="1384303" cy="9939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Shape 161" descr="highres_229044632.jpeg"/>
          <p:cNvPicPr preferRelativeResize="0"/>
          <p:nvPr/>
        </p:nvPicPr>
        <p:blipFill rotWithShape="1">
          <a:blip r:embed="rId34">
            <a:alphaModFix/>
          </a:blip>
          <a:srcRect l="22635" t="5411" r="26736" b="57948"/>
          <a:stretch/>
        </p:blipFill>
        <p:spPr>
          <a:xfrm>
            <a:off x="266700" y="5196487"/>
            <a:ext cx="1295400" cy="99253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382499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 txBox="1">
            <a:spLocks noGrp="1"/>
          </p:cNvSpPr>
          <p:nvPr>
            <p:ph type="title"/>
          </p:nvPr>
        </p:nvSpPr>
        <p:spPr>
          <a:xfrm>
            <a:off x="526473" y="3377126"/>
            <a:ext cx="10972800" cy="2990112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/>
          <a:p>
            <a:pPr algn="ctr"/>
            <a:r>
              <a:rPr lang="en-US" sz="10666" dirty="0">
                <a:latin typeface="Calibri" charset="0"/>
                <a:ea typeface="Calibri" charset="0"/>
                <a:cs typeface="Calibri" charset="0"/>
              </a:rPr>
              <a:t>We help develop each others skills</a:t>
            </a:r>
            <a:endParaRPr lang="en" sz="10666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" name="TextBox 1"/>
          <p:cNvSpPr txBox="1"/>
          <p:nvPr/>
        </p:nvSpPr>
        <p:spPr>
          <a:xfrm rot="547260">
            <a:off x="1231016" y="1237857"/>
            <a:ext cx="13166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Languages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 rot="21028732">
            <a:off x="5587716" y="938479"/>
            <a:ext cx="16785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rgbClr val="FF0000"/>
                </a:solidFill>
              </a:rPr>
              <a:t>Infrastructure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 rot="510884">
            <a:off x="6666568" y="1599663"/>
            <a:ext cx="17214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rgbClr val="FF0000"/>
                </a:solidFill>
              </a:rPr>
              <a:t>Technical Talks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 rot="20995255">
            <a:off x="521495" y="538369"/>
            <a:ext cx="16547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rgbClr val="FF0000"/>
                </a:solidFill>
              </a:rPr>
              <a:t>Study Groups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 rot="964555">
            <a:off x="5003225" y="1475056"/>
            <a:ext cx="13547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rgbClr val="FF0000"/>
                </a:solidFill>
              </a:rPr>
              <a:t>Workshops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513866" y="1237857"/>
            <a:ext cx="8784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rgbClr val="FF0000"/>
                </a:solidFill>
              </a:rPr>
              <a:t>UI/UX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38025" y="2272964"/>
            <a:ext cx="11189276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0000"/>
                </a:solidFill>
              </a:rPr>
              <a:t>PRESENTED TO WOMEN BY WOMEN</a:t>
            </a:r>
          </a:p>
          <a:p>
            <a:pPr algn="ctr"/>
            <a:r>
              <a:rPr lang="en-US" sz="3200" dirty="0">
                <a:solidFill>
                  <a:srgbClr val="FF0000"/>
                </a:solidFill>
              </a:rPr>
              <a:t>ALL ARE WELCOME</a:t>
            </a:r>
          </a:p>
        </p:txBody>
      </p:sp>
      <p:sp>
        <p:nvSpPr>
          <p:cNvPr id="10" name="TextBox 9"/>
          <p:cNvSpPr txBox="1"/>
          <p:nvPr/>
        </p:nvSpPr>
        <p:spPr>
          <a:xfrm rot="351774">
            <a:off x="3108830" y="585753"/>
            <a:ext cx="2659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New </a:t>
            </a:r>
            <a:r>
              <a:rPr lang="en-US" sz="2000">
                <a:solidFill>
                  <a:srgbClr val="FF0000"/>
                </a:solidFill>
              </a:rPr>
              <a:t>Technology Trends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 rot="400097">
            <a:off x="7335550" y="588410"/>
            <a:ext cx="14798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rgbClr val="FF0000"/>
                </a:solidFill>
              </a:rPr>
              <a:t>Networking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 rot="269864">
            <a:off x="7527281" y="1210354"/>
            <a:ext cx="32826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rgbClr val="FF0000"/>
                </a:solidFill>
              </a:rPr>
              <a:t>Hands </a:t>
            </a:r>
            <a:r>
              <a:rPr lang="en-US" sz="2000" dirty="0">
                <a:solidFill>
                  <a:srgbClr val="FF0000"/>
                </a:solidFill>
              </a:rPr>
              <a:t>On </a:t>
            </a:r>
            <a:r>
              <a:rPr lang="en-US" sz="2000">
                <a:solidFill>
                  <a:srgbClr val="FF0000"/>
                </a:solidFill>
              </a:rPr>
              <a:t>Skill Development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 rot="1433331">
            <a:off x="10746540" y="1252036"/>
            <a:ext cx="10250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rgbClr val="FF0000"/>
                </a:solidFill>
              </a:rPr>
              <a:t>Security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077966" y="641155"/>
            <a:ext cx="10594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Patterns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 rot="20332378">
            <a:off x="9496425" y="597352"/>
            <a:ext cx="16071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rgbClr val="FF0000"/>
                </a:solidFill>
              </a:rPr>
              <a:t>Hack-A-Thons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 rot="222047">
            <a:off x="749229" y="1700281"/>
            <a:ext cx="16547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Dev Ops</a:t>
            </a:r>
          </a:p>
        </p:txBody>
      </p:sp>
      <p:sp>
        <p:nvSpPr>
          <p:cNvPr id="18" name="TextBox 17"/>
          <p:cNvSpPr txBox="1"/>
          <p:nvPr/>
        </p:nvSpPr>
        <p:spPr>
          <a:xfrm rot="222047">
            <a:off x="2426355" y="1711507"/>
            <a:ext cx="16547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rgbClr val="FF0000"/>
                </a:solidFill>
              </a:rPr>
              <a:t>Microservices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695328" y="1842556"/>
            <a:ext cx="28039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AND SO MUCH MORE</a:t>
            </a:r>
            <a:r>
              <a:rPr lang="mr-IN" sz="2000" dirty="0">
                <a:solidFill>
                  <a:srgbClr val="FF0000"/>
                </a:solidFill>
              </a:rPr>
              <a:t>…</a:t>
            </a:r>
            <a:endParaRPr 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69525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350</TotalTime>
  <Words>704</Words>
  <Application>Microsoft Macintosh PowerPoint</Application>
  <PresentationFormat>Widescreen</PresentationFormat>
  <Paragraphs>157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Arial</vt:lpstr>
      <vt:lpstr>Calibri</vt:lpstr>
      <vt:lpstr>Calibri Light</vt:lpstr>
      <vt:lpstr>Calibri Regular</vt:lpstr>
      <vt:lpstr>Mangal</vt:lpstr>
      <vt:lpstr>Montserrat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Our networks are led by 400+ volunteer leaders who help propel women in tech</vt:lpstr>
      <vt:lpstr>We help develop each others skills</vt:lpstr>
      <vt:lpstr>PowerPoint Presentation</vt:lpstr>
      <vt:lpstr>PowerPoint Presentation</vt:lpstr>
      <vt:lpstr>How to get involved! </vt:lpstr>
      <vt:lpstr>Stay Connected!</vt:lpstr>
      <vt:lpstr>THANK YOU! </vt:lpstr>
    </vt:vector>
  </TitlesOfParts>
  <Company/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Crabb, Briana</dc:creator>
  <cp:lastModifiedBy>Augenreich, Briana</cp:lastModifiedBy>
  <cp:revision>18</cp:revision>
  <dcterms:created xsi:type="dcterms:W3CDTF">2017-07-20T11:53:11Z</dcterms:created>
  <dcterms:modified xsi:type="dcterms:W3CDTF">2018-05-14T14:52:06Z</dcterms:modified>
</cp:coreProperties>
</file>